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1"/>
  </p:notesMasterIdLst>
  <p:sldIdLst>
    <p:sldId id="1864" r:id="rId5"/>
    <p:sldId id="1868" r:id="rId6"/>
    <p:sldId id="1846" r:id="rId7"/>
    <p:sldId id="1869" r:id="rId8"/>
    <p:sldId id="1870" r:id="rId9"/>
    <p:sldId id="1845"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724" autoAdjust="0"/>
  </p:normalViewPr>
  <p:slideViewPr>
    <p:cSldViewPr snapToGrid="0">
      <p:cViewPr varScale="1">
        <p:scale>
          <a:sx n="106" d="100"/>
          <a:sy n="106" d="100"/>
        </p:scale>
        <p:origin x="798" y="96"/>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B60B1-BEF5-4848-BB02-98EBFE355C13}"/>
              </a:ext>
            </a:extLst>
          </p:cNvPr>
          <p:cNvPicPr>
            <a:picLocks noChangeAspect="1"/>
          </p:cNvPicPr>
          <p:nvPr userDrawn="1"/>
        </p:nvPicPr>
        <p:blipFill>
          <a:blip r:embed="rId2"/>
          <a:srcRect/>
          <a:stretch/>
        </p:blipFill>
        <p:spPr>
          <a:xfrm>
            <a:off x="0" y="1"/>
            <a:ext cx="12191998" cy="6857999"/>
          </a:xfrm>
          <a:prstGeom prst="rect">
            <a:avLst/>
          </a:prstGeom>
        </p:spPr>
      </p:pic>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spTree>
    <p:extLst>
      <p:ext uri="{BB962C8B-B14F-4D97-AF65-F5344CB8AC3E}">
        <p14:creationId xmlns:p14="http://schemas.microsoft.com/office/powerpoint/2010/main" val="1440679267"/>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906BF34F-6945-4E11-BAEC-F66F7254C4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Pattern Content Blu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BC85C715-EF0D-4E33-AC89-C35DD2596E5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340929"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8FD53BA4-73D2-4CCA-8580-11F4221524F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2"/>
        </a:solidFill>
        <a:effectLst/>
      </p:bgPr>
    </p:bg>
    <p:spTree>
      <p:nvGrpSpPr>
        <p:cNvPr id="1" name=""/>
        <p:cNvGrpSpPr/>
        <p:nvPr/>
      </p:nvGrpSpPr>
      <p:grpSpPr>
        <a:xfrm>
          <a:off x="0" y="0"/>
          <a:ext cx="0" cy="0"/>
          <a:chOff x="0" y="0"/>
          <a:chExt cx="0" cy="0"/>
        </a:xfrm>
      </p:grpSpPr>
      <p:pic>
        <p:nvPicPr>
          <p:cNvPr id="8" name="Picture Placeholder 6" descr="White Striped background">
            <a:extLst>
              <a:ext uri="{FF2B5EF4-FFF2-40B4-BE49-F238E27FC236}">
                <a16:creationId xmlns:a16="http://schemas.microsoft.com/office/drawing/2014/main" id="{3917D528-010E-4303-97BF-F7F67BC661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2"/>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5" descr="Red, blue grey white pattern background">
            <a:extLst>
              <a:ext uri="{FF2B5EF4-FFF2-40B4-BE49-F238E27FC236}">
                <a16:creationId xmlns:a16="http://schemas.microsoft.com/office/drawing/2014/main" id="{CD2D4C14-919B-45F8-8FB9-55AAC8A8FC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6" descr="Red, blue grey white pattern background">
            <a:extLst>
              <a:ext uri="{FF2B5EF4-FFF2-40B4-BE49-F238E27FC236}">
                <a16:creationId xmlns:a16="http://schemas.microsoft.com/office/drawing/2014/main" id="{3A82D859-AED3-485F-A04E-40320B1043A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3">
                    <a:lumMod val="75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8" descr="Red, blue grey white pattern background">
            <a:extLst>
              <a:ext uri="{FF2B5EF4-FFF2-40B4-BE49-F238E27FC236}">
                <a16:creationId xmlns:a16="http://schemas.microsoft.com/office/drawing/2014/main" id="{EFDBB6A3-9760-4B41-9E31-6D5DD396E1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2"/>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1" name="Picture Placeholder 5" descr="Red, blue grey white pattern background">
            <a:extLst>
              <a:ext uri="{FF2B5EF4-FFF2-40B4-BE49-F238E27FC236}">
                <a16:creationId xmlns:a16="http://schemas.microsoft.com/office/drawing/2014/main" id="{1014381E-E235-4624-9267-69EEEE9826F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Gra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3">
                    <a:lumMod val="75000"/>
                  </a:schemeClr>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6696C96D-182E-490E-A117-B60FF185367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accent1"/>
        </a:solidFill>
        <a:effectLst/>
      </p:bgPr>
    </p:bg>
    <p:spTree>
      <p:nvGrpSpPr>
        <p:cNvPr id="1" name=""/>
        <p:cNvGrpSpPr/>
        <p:nvPr/>
      </p:nvGrpSpPr>
      <p:grpSpPr>
        <a:xfrm>
          <a:off x="0" y="0"/>
          <a:ext cx="0" cy="0"/>
          <a:chOff x="0" y="0"/>
          <a:chExt cx="0" cy="0"/>
        </a:xfrm>
      </p:grpSpPr>
      <p:pic>
        <p:nvPicPr>
          <p:cNvPr id="8" name="Picture Placeholder 6" descr="Picture placeholder ">
            <a:extLst>
              <a:ext uri="{FF2B5EF4-FFF2-40B4-BE49-F238E27FC236}">
                <a16:creationId xmlns:a16="http://schemas.microsoft.com/office/drawing/2014/main" id="{21F9B252-B7D4-4DA8-92E8-8A98BFEF41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703" r:id="rId9"/>
    <p:sldLayoutId id="2147483690" r:id="rId10"/>
    <p:sldLayoutId id="2147483708" r:id="rId11"/>
  </p:sldLayoutIdLst>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4643240" y="669932"/>
            <a:ext cx="6220101" cy="2088921"/>
          </a:xfrm>
        </p:spPr>
        <p:txBody>
          <a:bodyPr anchor="ctr">
            <a:noAutofit/>
          </a:bodyPr>
          <a:lstStyle/>
          <a:p>
            <a:r>
              <a:rPr lang="en-US" altLang="en-US" dirty="0">
                <a:solidFill>
                  <a:schemeClr val="accent2"/>
                </a:solidFill>
                <a:latin typeface="Times New Roman" panose="02020603050405020304" pitchFamily="18" charset="0"/>
                <a:cs typeface="Times New Roman" panose="02020603050405020304" pitchFamily="18" charset="0"/>
              </a:rPr>
              <a:t>Magnifico Minerals Private Limited</a:t>
            </a:r>
            <a:br>
              <a:rPr lang="en-US" altLang="en-US" dirty="0">
                <a:solidFill>
                  <a:schemeClr val="accent2"/>
                </a:solidFill>
                <a:latin typeface="Times New Roman" panose="02020603050405020304" pitchFamily="18" charset="0"/>
                <a:cs typeface="Times New Roman" panose="02020603050405020304" pitchFamily="18" charset="0"/>
              </a:rPr>
            </a:br>
            <a:r>
              <a:rPr lang="en-US" altLang="en-US" dirty="0">
                <a:solidFill>
                  <a:schemeClr val="accent1"/>
                </a:solidFill>
                <a:latin typeface="Times New Roman" panose="02020603050405020304" pitchFamily="18" charset="0"/>
                <a:cs typeface="Times New Roman" panose="02020603050405020304" pitchFamily="18" charset="0"/>
              </a:rPr>
              <a:t>-under CIRP</a:t>
            </a:r>
          </a:p>
        </p:txBody>
      </p:sp>
      <p:sp>
        <p:nvSpPr>
          <p:cNvPr id="2" name="TextBox 1">
            <a:extLst>
              <a:ext uri="{FF2B5EF4-FFF2-40B4-BE49-F238E27FC236}">
                <a16:creationId xmlns:a16="http://schemas.microsoft.com/office/drawing/2014/main" id="{68E34CF0-634F-4196-23B2-E4806B695711}"/>
              </a:ext>
            </a:extLst>
          </p:cNvPr>
          <p:cNvSpPr txBox="1"/>
          <p:nvPr/>
        </p:nvSpPr>
        <p:spPr>
          <a:xfrm>
            <a:off x="4643240" y="3003660"/>
            <a:ext cx="5281360" cy="646331"/>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CIN: U51909DL2011PTC228884</a:t>
            </a:r>
          </a:p>
          <a:p>
            <a:r>
              <a:rPr lang="en-US" b="1" dirty="0">
                <a:solidFill>
                  <a:schemeClr val="bg1"/>
                </a:solidFill>
                <a:latin typeface="Times New Roman" panose="02020603050405020304" pitchFamily="18" charset="0"/>
                <a:cs typeface="Times New Roman" panose="02020603050405020304" pitchFamily="18" charset="0"/>
              </a:rPr>
              <a:t>CP(IB) No. 230/2024</a:t>
            </a:r>
          </a:p>
        </p:txBody>
      </p:sp>
      <p:sp>
        <p:nvSpPr>
          <p:cNvPr id="4" name="Text Placeholder 1">
            <a:extLst>
              <a:ext uri="{FF2B5EF4-FFF2-40B4-BE49-F238E27FC236}">
                <a16:creationId xmlns:a16="http://schemas.microsoft.com/office/drawing/2014/main" id="{7433C687-45C9-C398-2D1F-D0C2DF1836A6}"/>
              </a:ext>
            </a:extLst>
          </p:cNvPr>
          <p:cNvSpPr txBox="1">
            <a:spLocks/>
          </p:cNvSpPr>
          <p:nvPr/>
        </p:nvSpPr>
        <p:spPr>
          <a:xfrm>
            <a:off x="4667385" y="4195757"/>
            <a:ext cx="6963425" cy="208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spcAft>
                <a:spcPts val="0"/>
              </a:spcAft>
              <a:buNone/>
            </a:pPr>
            <a:r>
              <a:rPr lang="en-US" sz="1800" dirty="0">
                <a:latin typeface="Times New Roman" panose="02020603050405020304" pitchFamily="18" charset="0"/>
                <a:cs typeface="Times New Roman" panose="02020603050405020304" pitchFamily="18" charset="0"/>
              </a:rPr>
              <a:t>Engaged in the business of buying, selling, marketing, supplying, importing, exporting, trading minerals like coal, coke, fly ash, iron ore, bauxite, magnetize, copper, brass, zinc, metallic ores and metals like iron, </a:t>
            </a:r>
            <a:r>
              <a:rPr lang="en-US" sz="1800" dirty="0" err="1">
                <a:latin typeface="Times New Roman" panose="02020603050405020304" pitchFamily="18" charset="0"/>
                <a:cs typeface="Times New Roman" panose="02020603050405020304" pitchFamily="18" charset="0"/>
              </a:rPr>
              <a:t>aluminium</a:t>
            </a:r>
            <a:r>
              <a:rPr lang="en-US" sz="1800" dirty="0">
                <a:latin typeface="Times New Roman" panose="02020603050405020304" pitchFamily="18" charset="0"/>
                <a:cs typeface="Times New Roman" panose="02020603050405020304" pitchFamily="18" charset="0"/>
              </a:rPr>
              <a:t>, silver, copper or any scrap or by products of the metals and metal scraps and to act as sole selling agents, commission agents, sales </a:t>
            </a:r>
            <a:r>
              <a:rPr lang="en-US" sz="1800" dirty="0" err="1">
                <a:latin typeface="Times New Roman" panose="02020603050405020304" pitchFamily="18" charset="0"/>
                <a:cs typeface="Times New Roman" panose="02020603050405020304" pitchFamily="18" charset="0"/>
              </a:rPr>
              <a:t>organisers</a:t>
            </a:r>
            <a:r>
              <a:rPr lang="en-US" sz="1800" dirty="0">
                <a:latin typeface="Times New Roman" panose="02020603050405020304" pitchFamily="18" charset="0"/>
                <a:cs typeface="Times New Roman" panose="02020603050405020304" pitchFamily="18" charset="0"/>
              </a:rPr>
              <a:t>, distributors, etc.</a:t>
            </a:r>
          </a:p>
        </p:txBody>
      </p:sp>
      <p:pic>
        <p:nvPicPr>
          <p:cNvPr id="5" name="Picture 4" descr="A ship in a port">
            <a:extLst>
              <a:ext uri="{FF2B5EF4-FFF2-40B4-BE49-F238E27FC236}">
                <a16:creationId xmlns:a16="http://schemas.microsoft.com/office/drawing/2014/main" id="{3E47AA5B-C126-2317-0262-BC658ED5C7DC}"/>
              </a:ext>
            </a:extLst>
          </p:cNvPr>
          <p:cNvPicPr>
            <a:picLocks noChangeAspect="1"/>
          </p:cNvPicPr>
          <p:nvPr/>
        </p:nvPicPr>
        <p:blipFill>
          <a:blip r:embed="rId3"/>
          <a:stretch>
            <a:fillRect/>
          </a:stretch>
        </p:blipFill>
        <p:spPr>
          <a:xfrm>
            <a:off x="0" y="171388"/>
            <a:ext cx="4363770" cy="3086010"/>
          </a:xfrm>
          <a:prstGeom prst="rect">
            <a:avLst/>
          </a:prstGeom>
        </p:spPr>
      </p:pic>
      <p:pic>
        <p:nvPicPr>
          <p:cNvPr id="8" name="Picture 7" descr="A group of cranes loading coal onto a ship&#10;&#10;Description automatically generated">
            <a:extLst>
              <a:ext uri="{FF2B5EF4-FFF2-40B4-BE49-F238E27FC236}">
                <a16:creationId xmlns:a16="http://schemas.microsoft.com/office/drawing/2014/main" id="{DC48BF19-2CC8-8473-2FBF-652ED8B99432}"/>
              </a:ext>
            </a:extLst>
          </p:cNvPr>
          <p:cNvPicPr>
            <a:picLocks noChangeAspect="1"/>
          </p:cNvPicPr>
          <p:nvPr/>
        </p:nvPicPr>
        <p:blipFill>
          <a:blip r:embed="rId4"/>
          <a:stretch>
            <a:fillRect/>
          </a:stretch>
        </p:blipFill>
        <p:spPr>
          <a:xfrm>
            <a:off x="0" y="3442057"/>
            <a:ext cx="4363770" cy="3196715"/>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50A0B1-7511-357D-98B3-9194EC200D58}"/>
              </a:ext>
            </a:extLst>
          </p:cNvPr>
          <p:cNvSpPr>
            <a:spLocks noGrp="1"/>
          </p:cNvSpPr>
          <p:nvPr>
            <p:ph type="body" sz="quarter" idx="11"/>
          </p:nvPr>
        </p:nvSpPr>
        <p:spPr>
          <a:xfrm>
            <a:off x="724277" y="4445251"/>
            <a:ext cx="6627137" cy="2209046"/>
          </a:xfrm>
        </p:spPr>
        <p:txBody>
          <a:bodyPr/>
          <a:lstStyle/>
          <a:p>
            <a:r>
              <a:rPr lang="en-US" sz="1600" dirty="0">
                <a:solidFill>
                  <a:schemeClr val="accent1"/>
                </a:solidFill>
                <a:latin typeface="Times New Roman" panose="02020603050405020304" pitchFamily="18" charset="0"/>
                <a:cs typeface="Times New Roman" panose="02020603050405020304" pitchFamily="18" charset="0"/>
              </a:rPr>
              <a:t>Registered Address:</a:t>
            </a:r>
          </a:p>
          <a:p>
            <a:r>
              <a:rPr lang="en-US" sz="1600" dirty="0">
                <a:latin typeface="Times New Roman" panose="02020603050405020304" pitchFamily="18" charset="0"/>
                <a:cs typeface="Times New Roman" panose="02020603050405020304" pitchFamily="18" charset="0"/>
              </a:rPr>
              <a:t>Plot No. 25, DSIIDC Shed, Scheme-II, Basement, Okhla Industrial Area, Phase II, Okhla Industrial Estate, South Delhi, New Delhi, Delhi, India, 110020</a:t>
            </a:r>
          </a:p>
          <a:p>
            <a:r>
              <a:rPr lang="en-US" sz="1600" dirty="0">
                <a:solidFill>
                  <a:schemeClr val="accent1"/>
                </a:solidFill>
                <a:latin typeface="Times New Roman" panose="02020603050405020304" pitchFamily="18" charset="0"/>
                <a:cs typeface="Times New Roman" panose="02020603050405020304" pitchFamily="18" charset="0"/>
              </a:rPr>
              <a:t>Books of Accounts maintained at:</a:t>
            </a:r>
          </a:p>
          <a:p>
            <a:r>
              <a:rPr lang="en-US" sz="1600" dirty="0">
                <a:latin typeface="Times New Roman" panose="02020603050405020304" pitchFamily="18" charset="0"/>
                <a:cs typeface="Times New Roman" panose="02020603050405020304" pitchFamily="18" charset="0"/>
              </a:rPr>
              <a:t>Plot No 25, DSIDC SCHEME II Okhla Industrial Area, Phase-II, New Delhi, Delhi, India, 110020 </a:t>
            </a:r>
          </a:p>
        </p:txBody>
      </p:sp>
      <p:pic>
        <p:nvPicPr>
          <p:cNvPr id="4" name="Picture 3" descr="A pile of black rocks&#10;&#10;Description automatically generated">
            <a:extLst>
              <a:ext uri="{FF2B5EF4-FFF2-40B4-BE49-F238E27FC236}">
                <a16:creationId xmlns:a16="http://schemas.microsoft.com/office/drawing/2014/main" id="{EE200A37-9452-43C4-5DD3-9D0FDE032933}"/>
              </a:ext>
            </a:extLst>
          </p:cNvPr>
          <p:cNvPicPr>
            <a:picLocks noChangeAspect="1"/>
          </p:cNvPicPr>
          <p:nvPr/>
        </p:nvPicPr>
        <p:blipFill>
          <a:blip r:embed="rId2"/>
          <a:stretch>
            <a:fillRect/>
          </a:stretch>
        </p:blipFill>
        <p:spPr>
          <a:xfrm>
            <a:off x="724277" y="136823"/>
            <a:ext cx="6627137" cy="3292177"/>
          </a:xfrm>
          <a:prstGeom prst="rect">
            <a:avLst/>
          </a:prstGeom>
        </p:spPr>
      </p:pic>
      <p:pic>
        <p:nvPicPr>
          <p:cNvPr id="6" name="Picture 5">
            <a:extLst>
              <a:ext uri="{FF2B5EF4-FFF2-40B4-BE49-F238E27FC236}">
                <a16:creationId xmlns:a16="http://schemas.microsoft.com/office/drawing/2014/main" id="{F8B6DDD9-6EC4-C22C-2B40-29ACF3ECBE9B}"/>
              </a:ext>
            </a:extLst>
          </p:cNvPr>
          <p:cNvPicPr>
            <a:picLocks noChangeAspect="1"/>
          </p:cNvPicPr>
          <p:nvPr/>
        </p:nvPicPr>
        <p:blipFill>
          <a:blip r:embed="rId3"/>
          <a:stretch>
            <a:fillRect/>
          </a:stretch>
        </p:blipFill>
        <p:spPr>
          <a:xfrm>
            <a:off x="724277" y="3358522"/>
            <a:ext cx="4462239" cy="923768"/>
          </a:xfrm>
          <a:prstGeom prst="rect">
            <a:avLst/>
          </a:prstGeom>
        </p:spPr>
      </p:pic>
    </p:spTree>
    <p:extLst>
      <p:ext uri="{BB962C8B-B14F-4D97-AF65-F5344CB8AC3E}">
        <p14:creationId xmlns:p14="http://schemas.microsoft.com/office/powerpoint/2010/main" val="3740340325"/>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715964"/>
            <a:ext cx="10591800" cy="646332"/>
          </a:xfrm>
        </p:spPr>
        <p:txBody>
          <a:bodyPr>
            <a:normAutofit/>
          </a:bodyPr>
          <a:lstStyle/>
          <a:p>
            <a:r>
              <a:rPr lang="en-US" dirty="0">
                <a:latin typeface="Times New Roman" panose="02020603050405020304" pitchFamily="18" charset="0"/>
                <a:cs typeface="Times New Roman" panose="02020603050405020304" pitchFamily="18" charset="0"/>
              </a:rPr>
              <a:t>Projected Growth in the Coal Sector</a:t>
            </a:r>
          </a:p>
        </p:txBody>
      </p:sp>
      <p:sp>
        <p:nvSpPr>
          <p:cNvPr id="12" name="Text Placeholder 2">
            <a:extLst>
              <a:ext uri="{FF2B5EF4-FFF2-40B4-BE49-F238E27FC236}">
                <a16:creationId xmlns:a16="http://schemas.microsoft.com/office/drawing/2014/main" id="{1D6485A3-7C8D-D35B-AD15-CD144E647802}"/>
              </a:ext>
            </a:extLst>
          </p:cNvPr>
          <p:cNvSpPr>
            <a:spLocks noGrp="1"/>
          </p:cNvSpPr>
          <p:nvPr>
            <p:ph type="body" sz="quarter" idx="11"/>
          </p:nvPr>
        </p:nvSpPr>
        <p:spPr>
          <a:xfrm>
            <a:off x="599039" y="5404888"/>
            <a:ext cx="10667999" cy="543239"/>
          </a:xfrm>
        </p:spPr>
        <p:txBody>
          <a:bodyPr/>
          <a:lstStyle/>
          <a:p>
            <a:r>
              <a:rPr lang="en-US" sz="1100" dirty="0">
                <a:latin typeface="Times New Roman" panose="02020603050405020304" pitchFamily="18" charset="0"/>
                <a:cs typeface="Times New Roman" panose="02020603050405020304" pitchFamily="18" charset="0"/>
              </a:rPr>
              <a:t>Source: Published CCO Directory of India 2020-21</a:t>
            </a:r>
          </a:p>
        </p:txBody>
      </p:sp>
      <p:graphicFrame>
        <p:nvGraphicFramePr>
          <p:cNvPr id="3" name="Table 2">
            <a:extLst>
              <a:ext uri="{FF2B5EF4-FFF2-40B4-BE49-F238E27FC236}">
                <a16:creationId xmlns:a16="http://schemas.microsoft.com/office/drawing/2014/main" id="{A4478F0D-B273-6DF4-DC08-EBAE12CC1FC1}"/>
              </a:ext>
            </a:extLst>
          </p:cNvPr>
          <p:cNvGraphicFramePr>
            <a:graphicFrameLocks noGrp="1"/>
          </p:cNvGraphicFramePr>
          <p:nvPr>
            <p:extLst>
              <p:ext uri="{D42A27DB-BD31-4B8C-83A1-F6EECF244321}">
                <p14:modId xmlns:p14="http://schemas.microsoft.com/office/powerpoint/2010/main" val="157302385"/>
              </p:ext>
            </p:extLst>
          </p:nvPr>
        </p:nvGraphicFramePr>
        <p:xfrm>
          <a:off x="762000" y="1943617"/>
          <a:ext cx="9721591" cy="3343663"/>
        </p:xfrm>
        <a:graphic>
          <a:graphicData uri="http://schemas.openxmlformats.org/drawingml/2006/table">
            <a:tbl>
              <a:tblPr firstRow="1" firstCol="1" bandRow="1">
                <a:tableStyleId>{5C22544A-7EE6-4342-B048-85BDC9FD1C3A}</a:tableStyleId>
              </a:tblPr>
              <a:tblGrid>
                <a:gridCol w="1422635">
                  <a:extLst>
                    <a:ext uri="{9D8B030D-6E8A-4147-A177-3AD203B41FA5}">
                      <a16:colId xmlns:a16="http://schemas.microsoft.com/office/drawing/2014/main" val="89405226"/>
                    </a:ext>
                  </a:extLst>
                </a:gridCol>
                <a:gridCol w="1290722">
                  <a:extLst>
                    <a:ext uri="{9D8B030D-6E8A-4147-A177-3AD203B41FA5}">
                      <a16:colId xmlns:a16="http://schemas.microsoft.com/office/drawing/2014/main" val="1286398389"/>
                    </a:ext>
                  </a:extLst>
                </a:gridCol>
                <a:gridCol w="1403902">
                  <a:extLst>
                    <a:ext uri="{9D8B030D-6E8A-4147-A177-3AD203B41FA5}">
                      <a16:colId xmlns:a16="http://schemas.microsoft.com/office/drawing/2014/main" val="4162834098"/>
                    </a:ext>
                  </a:extLst>
                </a:gridCol>
                <a:gridCol w="1393060">
                  <a:extLst>
                    <a:ext uri="{9D8B030D-6E8A-4147-A177-3AD203B41FA5}">
                      <a16:colId xmlns:a16="http://schemas.microsoft.com/office/drawing/2014/main" val="387406080"/>
                    </a:ext>
                  </a:extLst>
                </a:gridCol>
                <a:gridCol w="1403902">
                  <a:extLst>
                    <a:ext uri="{9D8B030D-6E8A-4147-A177-3AD203B41FA5}">
                      <a16:colId xmlns:a16="http://schemas.microsoft.com/office/drawing/2014/main" val="2038448728"/>
                    </a:ext>
                  </a:extLst>
                </a:gridCol>
                <a:gridCol w="1290722">
                  <a:extLst>
                    <a:ext uri="{9D8B030D-6E8A-4147-A177-3AD203B41FA5}">
                      <a16:colId xmlns:a16="http://schemas.microsoft.com/office/drawing/2014/main" val="2120431116"/>
                    </a:ext>
                  </a:extLst>
                </a:gridCol>
                <a:gridCol w="1516648">
                  <a:extLst>
                    <a:ext uri="{9D8B030D-6E8A-4147-A177-3AD203B41FA5}">
                      <a16:colId xmlns:a16="http://schemas.microsoft.com/office/drawing/2014/main" val="2765229023"/>
                    </a:ext>
                  </a:extLst>
                </a:gridCol>
              </a:tblGrid>
              <a:tr h="226057">
                <a:tc rowSpan="2">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Year</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gridSpan="2">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Coking Coal</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hMerge="1">
                  <a:txBody>
                    <a:bodyPr/>
                    <a:lstStyle/>
                    <a:p>
                      <a:endParaRPr lang="en-US"/>
                    </a:p>
                  </a:txBody>
                  <a:tcPr/>
                </a:tc>
                <a:tc gridSpan="2">
                  <a:txBody>
                    <a:bodyPr/>
                    <a:lstStyle/>
                    <a:p>
                      <a:pPr marL="0" marR="0" algn="just">
                        <a:lnSpc>
                          <a:spcPct val="115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Non-Coking Coal</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hMerge="1">
                  <a:txBody>
                    <a:bodyPr/>
                    <a:lstStyle/>
                    <a:p>
                      <a:endParaRPr lang="en-US"/>
                    </a:p>
                  </a:txBody>
                  <a:tcPr/>
                </a:tc>
                <a:tc gridSpan="2">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Total Coal</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hMerge="1">
                  <a:txBody>
                    <a:bodyPr/>
                    <a:lstStyle/>
                    <a:p>
                      <a:endParaRPr lang="en-US"/>
                    </a:p>
                  </a:txBody>
                  <a:tcPr/>
                </a:tc>
                <a:extLst>
                  <a:ext uri="{0D108BD9-81ED-4DB2-BD59-A6C34878D82A}">
                    <a16:rowId xmlns:a16="http://schemas.microsoft.com/office/drawing/2014/main" val="2858350119"/>
                  </a:ext>
                </a:extLst>
              </a:tr>
              <a:tr h="226057">
                <a:tc vMerge="1">
                  <a:txBody>
                    <a:bodyPr/>
                    <a:lstStyle/>
                    <a:p>
                      <a:endParaRPr lang="en-US"/>
                    </a:p>
                  </a:txBody>
                  <a:tcPr/>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Quantity</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Value Rs.</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Quantity</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Value Rs.</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Quantity</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Value Rs.</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083177572"/>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2013-14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36.872</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348318.65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129.985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574973.16</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166.857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923291.81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2874843026"/>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2014-15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43.715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337655.59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tabLst>
                          <a:tab pos="685800" algn="l"/>
                        </a:tabLst>
                      </a:pPr>
                      <a:r>
                        <a:rPr lang="en-US" sz="1200" kern="100">
                          <a:effectLst/>
                          <a:latin typeface="Times New Roman" panose="02020603050405020304" pitchFamily="18" charset="0"/>
                          <a:cs typeface="Times New Roman" panose="02020603050405020304" pitchFamily="18" charset="0"/>
                        </a:rPr>
                        <a:t>168.388	</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707585.71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212.103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1045241.30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80325322"/>
                  </a:ext>
                </a:extLst>
              </a:tr>
              <a:tr h="226057">
                <a:tc>
                  <a:txBody>
                    <a:bodyPr/>
                    <a:lstStyle/>
                    <a:p>
                      <a:pPr marL="0" marR="0" algn="just">
                        <a:lnSpc>
                          <a:spcPct val="115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2015-16</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44.561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282519.09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159.388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577818.53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203.949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860337.62</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1770277627"/>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2016-17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41.644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412300.61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149.365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590772.69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191.009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1003073.30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829884261"/>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2017-18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47.003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595226.36</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161.245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789543.41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208.249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1384769.77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1725901481"/>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2018-19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51.838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720497.64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183.510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988707.26</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235.348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1709204.90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1099370480"/>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2019-20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51.833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612668.32</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196.704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914652.23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248.537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1527320.55</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427727927"/>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2020-21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51.198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453552.10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164.054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706688.44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215.251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1160240.54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1662997360"/>
                  </a:ext>
                </a:extLst>
              </a:tr>
              <a:tr h="428518">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2021-22</a:t>
                      </a:r>
                    </a:p>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(Nov 21)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39.780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580134.18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107.363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772412.34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147.143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1352546.52</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551912309"/>
                  </a:ext>
                </a:extLst>
              </a:tr>
              <a:tr h="428518">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2020-21</a:t>
                      </a:r>
                    </a:p>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(Nov 20)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29.736</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267746.43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104.817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430607.76</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134.553</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698354.19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857130516"/>
                  </a:ext>
                </a:extLst>
              </a:tr>
              <a:tr h="226057">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Growth %</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33.776</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116.67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2.429</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79.38</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a:effectLst/>
                          <a:latin typeface="Times New Roman" panose="02020603050405020304" pitchFamily="18" charset="0"/>
                          <a:cs typeface="Times New Roman" panose="02020603050405020304" pitchFamily="18" charset="0"/>
                        </a:rPr>
                        <a:t>9.357</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tc>
                  <a:txBody>
                    <a:bodyPr/>
                    <a:lstStyle/>
                    <a:p>
                      <a:pPr marL="0" marR="0" algn="just">
                        <a:lnSpc>
                          <a:spcPct val="115000"/>
                        </a:lnSpc>
                        <a:spcBef>
                          <a:spcPts val="0"/>
                        </a:spcBef>
                        <a:spcAft>
                          <a:spcPts val="0"/>
                        </a:spcAft>
                      </a:pPr>
                      <a:r>
                        <a:rPr lang="en-US" sz="1200" kern="100" dirty="0">
                          <a:effectLst/>
                          <a:latin typeface="Times New Roman" panose="02020603050405020304" pitchFamily="18" charset="0"/>
                          <a:cs typeface="Times New Roman" panose="02020603050405020304" pitchFamily="18" charset="0"/>
                        </a:rPr>
                        <a:t>93.68</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6020" marR="66020" marT="0" marB="0"/>
                </a:tc>
                <a:extLst>
                  <a:ext uri="{0D108BD9-81ED-4DB2-BD59-A6C34878D82A}">
                    <a16:rowId xmlns:a16="http://schemas.microsoft.com/office/drawing/2014/main" val="3188958405"/>
                  </a:ext>
                </a:extLst>
              </a:tr>
            </a:tbl>
          </a:graphicData>
        </a:graphic>
      </p:graphicFrame>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724A-CDE4-FAD8-1505-74C91B3C743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Business Operations/Handling</a:t>
            </a:r>
          </a:p>
        </p:txBody>
      </p:sp>
      <p:sp>
        <p:nvSpPr>
          <p:cNvPr id="3" name="Text Placeholder 2">
            <a:extLst>
              <a:ext uri="{FF2B5EF4-FFF2-40B4-BE49-F238E27FC236}">
                <a16:creationId xmlns:a16="http://schemas.microsoft.com/office/drawing/2014/main" id="{600FBC4F-95A5-657B-2DE7-3A5A23397528}"/>
              </a:ext>
            </a:extLst>
          </p:cNvPr>
          <p:cNvSpPr>
            <a:spLocks noGrp="1"/>
          </p:cNvSpPr>
          <p:nvPr>
            <p:ph type="body" sz="quarter" idx="11"/>
          </p:nvPr>
        </p:nvSpPr>
        <p:spPr>
          <a:xfrm>
            <a:off x="644305" y="2520635"/>
            <a:ext cx="6340929" cy="3276600"/>
          </a:xfrm>
        </p:spPr>
        <p:txBody>
          <a:bodyPr/>
          <a:lstStyle/>
          <a:p>
            <a:r>
              <a:rPr lang="en-US" sz="1600" dirty="0">
                <a:latin typeface="Times New Roman" panose="02020603050405020304" pitchFamily="18" charset="0"/>
                <a:cs typeface="Times New Roman" panose="02020603050405020304" pitchFamily="18" charset="0"/>
              </a:rPr>
              <a:t>The Company operated from various ports including but not limited to following:- </a:t>
            </a:r>
          </a:p>
          <a:p>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600" b="0" dirty="0" err="1">
                <a:latin typeface="Times New Roman" panose="02020603050405020304" pitchFamily="18" charset="0"/>
                <a:cs typeface="Times New Roman" panose="02020603050405020304" pitchFamily="18" charset="0"/>
              </a:rPr>
              <a:t>Mangaluru</a:t>
            </a:r>
            <a:r>
              <a:rPr lang="en-US" sz="1600" b="0" dirty="0">
                <a:latin typeface="Times New Roman" panose="02020603050405020304" pitchFamily="18" charset="0"/>
                <a:cs typeface="Times New Roman" panose="02020603050405020304" pitchFamily="18" charset="0"/>
              </a:rPr>
              <a:t> Port, Karnataka</a:t>
            </a:r>
          </a:p>
          <a:p>
            <a:pPr marL="285750" indent="-285750">
              <a:buFont typeface="Wingdings" panose="05000000000000000000" pitchFamily="2" charset="2"/>
              <a:buChar char="§"/>
            </a:pPr>
            <a:r>
              <a:rPr lang="en-US" sz="1600" b="0" dirty="0">
                <a:latin typeface="Times New Roman" panose="02020603050405020304" pitchFamily="18" charset="0"/>
                <a:cs typeface="Times New Roman" panose="02020603050405020304" pitchFamily="18" charset="0"/>
              </a:rPr>
              <a:t>Kandla Port, Gujarat</a:t>
            </a:r>
          </a:p>
          <a:p>
            <a:pPr marL="285750" indent="-285750">
              <a:buFont typeface="Wingdings" panose="05000000000000000000" pitchFamily="2" charset="2"/>
              <a:buChar char="§"/>
            </a:pPr>
            <a:r>
              <a:rPr lang="en-US" sz="1600" b="0" dirty="0">
                <a:latin typeface="Times New Roman" panose="02020603050405020304" pitchFamily="18" charset="0"/>
                <a:cs typeface="Times New Roman" panose="02020603050405020304" pitchFamily="18" charset="0"/>
              </a:rPr>
              <a:t>Vizag/Vishakhapatnam Port, Andhra Pradesh </a:t>
            </a:r>
          </a:p>
        </p:txBody>
      </p:sp>
    </p:spTree>
    <p:extLst>
      <p:ext uri="{BB962C8B-B14F-4D97-AF65-F5344CB8AC3E}">
        <p14:creationId xmlns:p14="http://schemas.microsoft.com/office/powerpoint/2010/main" val="1147382689"/>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F831-D0FC-94CF-B1FF-9F0658946909}"/>
              </a:ext>
            </a:extLst>
          </p:cNvPr>
          <p:cNvSpPr>
            <a:spLocks noGrp="1"/>
          </p:cNvSpPr>
          <p:nvPr>
            <p:ph type="title"/>
          </p:nvPr>
        </p:nvSpPr>
        <p:spPr>
          <a:xfrm>
            <a:off x="477540" y="805758"/>
            <a:ext cx="6477000" cy="1008706"/>
          </a:xfrm>
        </p:spPr>
        <p:txBody>
          <a:bodyPr/>
          <a:lstStyle/>
          <a:p>
            <a:r>
              <a:rPr lang="en-US" dirty="0"/>
              <a:t>CD Details</a:t>
            </a:r>
          </a:p>
        </p:txBody>
      </p:sp>
      <p:graphicFrame>
        <p:nvGraphicFramePr>
          <p:cNvPr id="4" name="Table 3">
            <a:extLst>
              <a:ext uri="{FF2B5EF4-FFF2-40B4-BE49-F238E27FC236}">
                <a16:creationId xmlns:a16="http://schemas.microsoft.com/office/drawing/2014/main" id="{AB6E33D4-E886-314F-8855-8E8290DB128A}"/>
              </a:ext>
            </a:extLst>
          </p:cNvPr>
          <p:cNvGraphicFramePr>
            <a:graphicFrameLocks noGrp="1"/>
          </p:cNvGraphicFramePr>
          <p:nvPr>
            <p:extLst>
              <p:ext uri="{D42A27DB-BD31-4B8C-83A1-F6EECF244321}">
                <p14:modId xmlns:p14="http://schemas.microsoft.com/office/powerpoint/2010/main" val="2264582300"/>
              </p:ext>
            </p:extLst>
          </p:nvPr>
        </p:nvGraphicFramePr>
        <p:xfrm>
          <a:off x="476032" y="1814464"/>
          <a:ext cx="6340929" cy="4026820"/>
        </p:xfrm>
        <a:graphic>
          <a:graphicData uri="http://schemas.openxmlformats.org/drawingml/2006/table">
            <a:tbl>
              <a:tblPr firstRow="1" firstCol="1" bandRow="1">
                <a:tableStyleId>{21E4AEA4-8DFA-4A89-87EB-49C32662AFE0}</a:tableStyleId>
              </a:tblPr>
              <a:tblGrid>
                <a:gridCol w="1644573">
                  <a:extLst>
                    <a:ext uri="{9D8B030D-6E8A-4147-A177-3AD203B41FA5}">
                      <a16:colId xmlns:a16="http://schemas.microsoft.com/office/drawing/2014/main" val="532893954"/>
                    </a:ext>
                  </a:extLst>
                </a:gridCol>
                <a:gridCol w="4696356">
                  <a:extLst>
                    <a:ext uri="{9D8B030D-6E8A-4147-A177-3AD203B41FA5}">
                      <a16:colId xmlns:a16="http://schemas.microsoft.com/office/drawing/2014/main" val="2058070349"/>
                    </a:ext>
                  </a:extLst>
                </a:gridCol>
              </a:tblGrid>
              <a:tr h="457200">
                <a:tc>
                  <a:txBody>
                    <a:bodyPr/>
                    <a:lstStyle/>
                    <a:p>
                      <a:pPr marL="0" marR="0" algn="just">
                        <a:lnSpc>
                          <a:spcPct val="115000"/>
                        </a:lnSpc>
                        <a:spcBef>
                          <a:spcPts val="0"/>
                        </a:spcBef>
                        <a:spcAft>
                          <a:spcPts val="0"/>
                        </a:spcAft>
                      </a:pPr>
                      <a:r>
                        <a:rPr lang="en-US" sz="1200" kern="100" dirty="0">
                          <a:effectLst/>
                        </a:rPr>
                        <a:t>Industry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b="0" kern="100" dirty="0">
                          <a:solidFill>
                            <a:schemeClr val="bg1"/>
                          </a:solidFill>
                          <a:effectLst/>
                        </a:rPr>
                        <a:t>Minerals</a:t>
                      </a:r>
                      <a:endParaRPr lang="en-US" sz="12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1009028772"/>
                  </a:ext>
                </a:extLst>
              </a:tr>
              <a:tr h="486554">
                <a:tc>
                  <a:txBody>
                    <a:bodyPr/>
                    <a:lstStyle/>
                    <a:p>
                      <a:pPr marL="0" marR="0" algn="just">
                        <a:lnSpc>
                          <a:spcPct val="115000"/>
                        </a:lnSpc>
                        <a:spcBef>
                          <a:spcPts val="0"/>
                        </a:spcBef>
                        <a:spcAft>
                          <a:spcPts val="0"/>
                        </a:spcAft>
                      </a:pPr>
                      <a:r>
                        <a:rPr lang="en-US" sz="1200" kern="100" dirty="0">
                          <a:effectLst/>
                        </a:rPr>
                        <a:t>Total Exposure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kern="100" dirty="0">
                          <a:effectLst/>
                        </a:rPr>
                        <a:t>Rs. 566.15 </a:t>
                      </a:r>
                      <a:r>
                        <a:rPr lang="en-US" sz="1200" dirty="0"/>
                        <a:t>Cr. (Approx.)</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val="3616390519"/>
                  </a:ext>
                </a:extLst>
              </a:tr>
              <a:tr h="1002882">
                <a:tc>
                  <a:txBody>
                    <a:bodyPr/>
                    <a:lstStyle/>
                    <a:p>
                      <a:pPr marL="0" marR="0" algn="just">
                        <a:lnSpc>
                          <a:spcPct val="115000"/>
                        </a:lnSpc>
                        <a:spcBef>
                          <a:spcPts val="0"/>
                        </a:spcBef>
                        <a:spcAft>
                          <a:spcPts val="0"/>
                        </a:spcAft>
                      </a:pPr>
                      <a:r>
                        <a:rPr lang="en-US" sz="1200" kern="100" dirty="0">
                          <a:effectLst/>
                        </a:rPr>
                        <a:t>Major Financial Creditors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kern="100" dirty="0">
                          <a:effectLst/>
                        </a:rPr>
                        <a:t>Central Bank of India, State Bank of India, Bank of India, Bank Of Baroda, Union Bank of India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607826581"/>
                  </a:ext>
                </a:extLst>
              </a:tr>
              <a:tr h="486554">
                <a:tc>
                  <a:txBody>
                    <a:bodyPr/>
                    <a:lstStyle/>
                    <a:p>
                      <a:pPr marL="0" marR="0" algn="just">
                        <a:lnSpc>
                          <a:spcPct val="115000"/>
                        </a:lnSpc>
                        <a:spcBef>
                          <a:spcPts val="0"/>
                        </a:spcBef>
                        <a:spcAft>
                          <a:spcPts val="0"/>
                        </a:spcAft>
                      </a:pPr>
                      <a:r>
                        <a:rPr lang="en-US" sz="1200" kern="100" dirty="0">
                          <a:effectLst/>
                        </a:rPr>
                        <a:t>Outcome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kern="100" dirty="0">
                          <a:effectLst/>
                        </a:rPr>
                        <a:t>CIRP initiated and EOI published for prospective </a:t>
                      </a:r>
                      <a:r>
                        <a:rPr lang="en-US" sz="1200" kern="100">
                          <a:effectLst/>
                        </a:rPr>
                        <a:t>Resolution Applicant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val="438859397"/>
                  </a:ext>
                </a:extLst>
              </a:tr>
              <a:tr h="486554">
                <a:tc>
                  <a:txBody>
                    <a:bodyPr/>
                    <a:lstStyle/>
                    <a:p>
                      <a:pPr marL="0" marR="0" algn="just">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Losses to be carried forward to future years</a:t>
                      </a:r>
                    </a:p>
                  </a:txBody>
                  <a:tcPr marL="68580" marR="68580" marT="0" marB="0"/>
                </a:tc>
                <a:tc>
                  <a:txBody>
                    <a:bodyPr/>
                    <a:lstStyle/>
                    <a:p>
                      <a:pPr marL="0" marR="0" algn="just">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Rs. </a:t>
                      </a:r>
                      <a:r>
                        <a:rPr lang="en-US" sz="1200" dirty="0"/>
                        <a:t>91.29 Cr. (Approx.)</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1309470846"/>
                  </a:ext>
                </a:extLst>
              </a:tr>
              <a:tr h="486554">
                <a:tc>
                  <a:txBody>
                    <a:bodyPr/>
                    <a:lstStyle/>
                    <a:p>
                      <a:pPr marL="0" marR="0" algn="just">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CIRP Initiated </a:t>
                      </a:r>
                    </a:p>
                  </a:txBody>
                  <a:tcPr marL="68580" marR="68580" marT="0" marB="0"/>
                </a:tc>
                <a:tc>
                  <a:txBody>
                    <a:bodyPr/>
                    <a:lstStyle/>
                    <a:p>
                      <a:pPr marL="0" marR="0" algn="just">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07 August 2024</a:t>
                      </a:r>
                    </a:p>
                  </a:txBody>
                  <a:tcPr marL="68580" marR="68580" marT="0" marB="0">
                    <a:solidFill>
                      <a:schemeClr val="bg2">
                        <a:lumMod val="40000"/>
                        <a:lumOff val="60000"/>
                      </a:schemeClr>
                    </a:solidFill>
                  </a:tcPr>
                </a:tc>
                <a:extLst>
                  <a:ext uri="{0D108BD9-81ED-4DB2-BD59-A6C34878D82A}">
                    <a16:rowId xmlns:a16="http://schemas.microsoft.com/office/drawing/2014/main" val="3750978604"/>
                  </a:ext>
                </a:extLst>
              </a:tr>
              <a:tr h="486554">
                <a:tc>
                  <a:txBody>
                    <a:bodyPr/>
                    <a:lstStyle/>
                    <a:p>
                      <a:pPr marL="0" marR="0" algn="just">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Paid-up Capital</a:t>
                      </a:r>
                    </a:p>
                  </a:txBody>
                  <a:tcPr marL="68580" marR="68580" marT="0" marB="0"/>
                </a:tc>
                <a:tc>
                  <a:txBody>
                    <a:bodyPr/>
                    <a:lstStyle/>
                    <a:p>
                      <a:pPr marL="0" marR="0" algn="just">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Rs. 12,00,90,000/-</a:t>
                      </a:r>
                    </a:p>
                  </a:txBody>
                  <a:tcPr marL="68580" marR="68580" marT="0" marB="0">
                    <a:solidFill>
                      <a:schemeClr val="bg2">
                        <a:lumMod val="20000"/>
                        <a:lumOff val="80000"/>
                      </a:schemeClr>
                    </a:solidFill>
                  </a:tcPr>
                </a:tc>
                <a:extLst>
                  <a:ext uri="{0D108BD9-81ED-4DB2-BD59-A6C34878D82A}">
                    <a16:rowId xmlns:a16="http://schemas.microsoft.com/office/drawing/2014/main" val="1837282626"/>
                  </a:ext>
                </a:extLst>
              </a:tr>
            </a:tbl>
          </a:graphicData>
        </a:graphic>
      </p:graphicFrame>
      <p:sp>
        <p:nvSpPr>
          <p:cNvPr id="5" name="Rectangle 1">
            <a:extLst>
              <a:ext uri="{FF2B5EF4-FFF2-40B4-BE49-F238E27FC236}">
                <a16:creationId xmlns:a16="http://schemas.microsoft.com/office/drawing/2014/main" id="{1DC92692-3CDD-2039-5EDB-7F8DA46B1C38}"/>
              </a:ext>
            </a:extLst>
          </p:cNvPr>
          <p:cNvSpPr>
            <a:spLocks noChangeArrowheads="1"/>
          </p:cNvSpPr>
          <p:nvPr/>
        </p:nvSpPr>
        <p:spPr bwMode="auto">
          <a:xfrm>
            <a:off x="841375" y="3181609"/>
            <a:ext cx="11951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72084162"/>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2248980"/>
            <a:ext cx="9141397" cy="738664"/>
          </a:xfrm>
        </p:spPr>
        <p:txBody>
          <a:bodyPr/>
          <a:lstStyle/>
          <a:p>
            <a:r>
              <a:rPr lang="en-US" sz="4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slow" p14:dur="21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17">
      <a:dk1>
        <a:sysClr val="windowText" lastClr="000000"/>
      </a:dk1>
      <a:lt1>
        <a:sysClr val="window" lastClr="FFFFFF"/>
      </a:lt1>
      <a:dk2>
        <a:srgbClr val="44546A"/>
      </a:dk2>
      <a:lt2>
        <a:srgbClr val="E7E6E6"/>
      </a:lt2>
      <a:accent1>
        <a:srgbClr val="E23042"/>
      </a:accent1>
      <a:accent2>
        <a:srgbClr val="3578AF"/>
      </a:accent2>
      <a:accent3>
        <a:srgbClr val="C4C4C4"/>
      </a:accent3>
      <a:accent4>
        <a:srgbClr val="A80B22"/>
      </a:accent4>
      <a:accent5>
        <a:srgbClr val="E2E2E2"/>
      </a:accent5>
      <a:accent6>
        <a:srgbClr val="2A6187"/>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wish American Heritage Month_Win32_JC_SL_v3" id="{5A91364D-DD38-4994-BB9C-41D074FD197A}" vid="{8577DF34-D72C-48EB-902A-0A54C766E0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E2DFF-920A-42C9-AEE0-3A0BF6AF4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283A3-AA81-4663-8764-64F64C723FD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15C1F8C-D27A-4CE7-9DF4-4AFDB2880FA9}">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Jewish American Heritage Month presentation</Template>
  <TotalTime>393</TotalTime>
  <Words>396</Words>
  <Application>Microsoft Office PowerPoint</Application>
  <PresentationFormat>Widescreen</PresentationFormat>
  <Paragraphs>123</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Times New Roman</vt:lpstr>
      <vt:lpstr>Wingdings</vt:lpstr>
      <vt:lpstr>Office Theme</vt:lpstr>
      <vt:lpstr>Magnifico Minerals Private Limited -under CIRP</vt:lpstr>
      <vt:lpstr>PowerPoint Presentation</vt:lpstr>
      <vt:lpstr>Projected Growth in the Coal Sector</vt:lpstr>
      <vt:lpstr>Business Operations/Handling</vt:lpstr>
      <vt:lpstr>CD Details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alliedstrips</dc:creator>
  <cp:keywords/>
  <dc:description/>
  <cp:lastModifiedBy>alliedstrips</cp:lastModifiedBy>
  <cp:revision>20</cp:revision>
  <dcterms:created xsi:type="dcterms:W3CDTF">2024-10-30T05:35:32Z</dcterms:created>
  <dcterms:modified xsi:type="dcterms:W3CDTF">2024-11-04T11:42:19Z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